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82" r:id="rId10"/>
    <p:sldId id="278" r:id="rId11"/>
    <p:sldId id="270" r:id="rId12"/>
    <p:sldId id="268" r:id="rId13"/>
    <p:sldId id="281" r:id="rId14"/>
    <p:sldId id="274" r:id="rId15"/>
    <p:sldId id="275" r:id="rId16"/>
    <p:sldId id="269" r:id="rId17"/>
    <p:sldId id="276" r:id="rId18"/>
    <p:sldId id="273" r:id="rId19"/>
    <p:sldId id="277" r:id="rId20"/>
    <p:sldId id="271" r:id="rId21"/>
    <p:sldId id="272" r:id="rId22"/>
    <p:sldId id="266" r:id="rId23"/>
    <p:sldId id="265" r:id="rId24"/>
    <p:sldId id="280" r:id="rId25"/>
    <p:sldId id="279" r:id="rId26"/>
    <p:sldId id="267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8E736E-73C7-B526-AEF7-8FFA26A19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E189A37-871F-9A6E-01A7-43137414B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45EC35-3751-C411-7B6F-ECDCD6FB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2F553DD-D828-E137-EE3C-876F15AE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457DAC-B8FC-AF19-536B-E6387DE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101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C7864D-1D3B-97FB-F739-EB922E36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C994018-2D3D-46E7-5066-C1A0959D2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F467680-C113-52CC-67D7-12751C20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2E2271-8FB8-D341-5896-42EE4C2E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7B3162-F1CA-0F41-61D5-CDE6F639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452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FF12F60-47FC-ABA7-EB36-18AD4B925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0F1533F-0673-F5C4-F029-3C3B08383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5526682-0405-FC72-39A7-DD112E2E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D1CF17-92E5-CFC7-A9DF-7D1C2C37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7CCC19-B4F3-80B8-B60C-73350528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939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DB6250-412C-320B-7613-DC47E25C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FB2E1D-E038-6B90-8EB6-77E15F81A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51F863F-C15F-191A-D928-094F7AF1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69B1B9-16AB-26A8-7141-96E306C5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561CC0-C7B3-4BBC-C2A2-EDE9BC00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4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3BFBFE-3FB1-439F-EA73-62CF50E7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4502789-30CB-0E61-7050-DACE99F4B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7CCABEF-68F0-985C-7CFE-7B6F57AC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AFE7189-1155-AB15-98A1-BAB0DC75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2731BFB-3CC1-5018-430D-6FC901B6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176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9832A1-24B5-8928-17C2-ED3549D4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87C36A-9250-03BC-9CEE-14F076D09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43ED18B-17F1-851E-39DE-BC1E58250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2EC3EBB-1DAA-81D0-00B5-80A97B5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8D431C5-35A4-C552-EC2E-1613CD78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BB6DE49-412E-E0F9-C6FA-9FE04BCC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27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971D30-4CCD-0DFB-EF12-092CE71E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5FA6508-07E9-AD26-458D-7BD5F6B1D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616A4DC-9827-3656-B6E3-DB9F69DBB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FFF75D2-A4A7-1D9B-056E-C8FE43D57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CAF350C-8E22-9606-0E69-D84AE358B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E7809C6-8A1E-A2E3-EFBF-D95C40E7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C704E3F-DFEE-4833-6ECA-740E38F9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A863FF2-7BDB-BAF5-4B08-A54D33DE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300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D78F9D-5B16-121E-16CE-ACF9D0F2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12CD275-8E3B-3720-5D88-2F5F6BF2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1854697-46D9-6963-8AEE-902FB258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F0996E5-6E8C-086B-64F2-E82CB42A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115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FEC188C-560C-A0E8-7F98-02964BAD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53BF1EF-A579-5FAA-FB89-B4948221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FABB66-C666-2505-877A-511BD1C8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24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FF1F84-7BEA-6A12-ABC0-C6375CBB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8445E0-B5BB-EE47-0593-1F506EAA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F158AD-A83D-81E9-2105-E79FEEC5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2BB3E28-20ED-FAD4-2351-CAC64BDB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1974A35-94C6-639E-1C3F-A2C0E5CC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9D03441-609D-DE8F-D552-CB7C4535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825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E5F937-587B-7F23-CF14-77C077E6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12E4F81-AAB3-D450-8682-09321AAD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88CAE61-0189-71AB-B2C7-527318F75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83E9297-0EE4-99EC-E56F-34AE2ED1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2F5036F-6AE8-8017-14DE-65E3945F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4B98979-AD72-C21A-10EB-F9FA086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630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D6528A7-F4CC-DF51-339E-303ACC8E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23A214F-A29C-99D1-5A53-A6D0A6BD4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39BFCEF-E479-1892-7FEF-65747AFD5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C8B34-84BC-4784-B4D8-7BC976B45F36}" type="datetimeFigureOut">
              <a:rPr lang="pl-PL" smtClean="0"/>
              <a:t>24.04.2023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9A3DFD-6816-B387-1F7A-0ED7E4A22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92CC50-A002-07B0-898D-5EC68435E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EE760-2C27-40EA-B765-B9EFEC83264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554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4C1F289-EBF3-3E3F-0F81-440BEE62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Overview</a:t>
            </a:r>
            <a:r>
              <a:rPr lang="pl-PL" dirty="0"/>
              <a:t> of the Project &amp; Business </a:t>
            </a:r>
            <a:r>
              <a:rPr lang="pl-PL" dirty="0" err="1"/>
              <a:t>goals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A11F166-6881-DB78-3C1C-927069EB0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 that do not sell well in some locations? 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D092160-B3D8-61AF-1835-967F2545A2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AE6F67A1-141F-3488-B792-DF690544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any other patterns 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data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regeion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C9A08DEA-50E5-2B73-93FC-908187AB85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298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AB6B1A73-1C86-38E2-0626-328EBF56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3B88ADA7-624F-56C5-123B-F94E71332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03437"/>
              </p:ext>
            </p:extLst>
          </p:nvPr>
        </p:nvGraphicFramePr>
        <p:xfrm>
          <a:off x="7258227" y="1924058"/>
          <a:ext cx="4663155" cy="2972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165">
                  <a:extLst>
                    <a:ext uri="{9D8B030D-6E8A-4147-A177-3AD203B41FA5}">
                      <a16:colId xmlns:a16="http://schemas.microsoft.com/office/drawing/2014/main" val="1935874068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1790898721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3892394703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640415769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2040904723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3932987335"/>
                    </a:ext>
                  </a:extLst>
                </a:gridCol>
                <a:gridCol w="666165">
                  <a:extLst>
                    <a:ext uri="{9D8B030D-6E8A-4147-A177-3AD203B41FA5}">
                      <a16:colId xmlns:a16="http://schemas.microsoft.com/office/drawing/2014/main" val="2065367276"/>
                    </a:ext>
                  </a:extLst>
                </a:gridCol>
              </a:tblGrid>
              <a:tr h="16340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upper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22441923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0.0235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-0.7514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0.7984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92582398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Furniture-Bookcases-South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0.0281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0.8702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59390103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-0.0119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-0.7143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0.6904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733391156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0.0046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-0.8163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0.8255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20265505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-0.0355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-0.7122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0.6413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11507261"/>
                  </a:ext>
                </a:extLst>
              </a:tr>
              <a:tr h="46821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Furniture-Bookcases-West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-0.7928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0.7127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17392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96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957B22B7-760C-F2A1-2198-12F32976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3C7CB29-D87C-0D7E-DF2C-870FC30F8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06533"/>
              </p:ext>
            </p:extLst>
          </p:nvPr>
        </p:nvGraphicFramePr>
        <p:xfrm>
          <a:off x="7298108" y="1937756"/>
          <a:ext cx="4704462" cy="29824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2066">
                  <a:extLst>
                    <a:ext uri="{9D8B030D-6E8A-4147-A177-3AD203B41FA5}">
                      <a16:colId xmlns:a16="http://schemas.microsoft.com/office/drawing/2014/main" val="2462177569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1159275270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1665005913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3657999655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2751403880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2645502609"/>
                    </a:ext>
                  </a:extLst>
                </a:gridCol>
                <a:gridCol w="672066">
                  <a:extLst>
                    <a:ext uri="{9D8B030D-6E8A-4147-A177-3AD203B41FA5}">
                      <a16:colId xmlns:a16="http://schemas.microsoft.com/office/drawing/2014/main" val="1846370770"/>
                    </a:ext>
                  </a:extLst>
                </a:gridCol>
              </a:tblGrid>
              <a:tr h="35031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467962518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-0.0214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-0.4759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507921078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-0.0179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-0.5324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0.4966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724277195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-0.0571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-0.5023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0.3882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17968094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0.0036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-0.4965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0.5037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51997888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-0.0356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-0.4642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0.3929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49395566"/>
                  </a:ext>
                </a:extLst>
              </a:tr>
              <a:tr h="43869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Furniture-Chairs-West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-0.0392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-0.5309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0.4526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29485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39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80288046-85D8-6FF7-6C5E-03403A1F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F131E8A-8749-5E5F-D51D-2AE49CF39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8571"/>
              </p:ext>
            </p:extLst>
          </p:nvPr>
        </p:nvGraphicFramePr>
        <p:xfrm>
          <a:off x="7417749" y="2217293"/>
          <a:ext cx="4418176" cy="2423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1168">
                  <a:extLst>
                    <a:ext uri="{9D8B030D-6E8A-4147-A177-3AD203B41FA5}">
                      <a16:colId xmlns:a16="http://schemas.microsoft.com/office/drawing/2014/main" val="2056876153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2339713160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675382399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1419726815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82902287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3334176864"/>
                    </a:ext>
                  </a:extLst>
                </a:gridCol>
                <a:gridCol w="631168">
                  <a:extLst>
                    <a:ext uri="{9D8B030D-6E8A-4147-A177-3AD203B41FA5}">
                      <a16:colId xmlns:a16="http://schemas.microsoft.com/office/drawing/2014/main" val="3129353905"/>
                    </a:ext>
                  </a:extLst>
                </a:gridCol>
              </a:tblGrid>
              <a:tr h="17604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group1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group2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upper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26305485"/>
                  </a:ext>
                </a:extLst>
              </a:tr>
              <a:tr h="2816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0.223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0.9806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-0.1413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0.5874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55156170"/>
                  </a:ext>
                </a:extLst>
              </a:tr>
              <a:tr h="2816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0.0685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-0.3719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0.5089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040177213"/>
                  </a:ext>
                </a:extLst>
              </a:tr>
              <a:tr h="2816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0.206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0.9959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-0.1564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0.5684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92555423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-0.1546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-0.5545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0.2454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30119274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-0.0171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-0.3291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0.295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76461259"/>
                  </a:ext>
                </a:extLst>
              </a:tr>
              <a:tr h="17604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Furniture-Furnishings-West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0.1375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-0.2607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0.5357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791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09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>
            <a:extLst>
              <a:ext uri="{FF2B5EF4-FFF2-40B4-BE49-F238E27FC236}">
                <a16:creationId xmlns:a16="http://schemas.microsoft.com/office/drawing/2014/main" id="{1EFCBD72-0C5D-0953-C520-9F8CAED2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2A2EDA7-B631-0853-2F01-59DC869F9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55846"/>
              </p:ext>
            </p:extLst>
          </p:nvPr>
        </p:nvGraphicFramePr>
        <p:xfrm>
          <a:off x="7357929" y="2185587"/>
          <a:ext cx="4546360" cy="248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480">
                  <a:extLst>
                    <a:ext uri="{9D8B030D-6E8A-4147-A177-3AD203B41FA5}">
                      <a16:colId xmlns:a16="http://schemas.microsoft.com/office/drawing/2014/main" val="2693690587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3622327178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1489828355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1379134491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1417498749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983924337"/>
                    </a:ext>
                  </a:extLst>
                </a:gridCol>
                <a:gridCol w="649480">
                  <a:extLst>
                    <a:ext uri="{9D8B030D-6E8A-4147-A177-3AD203B41FA5}">
                      <a16:colId xmlns:a16="http://schemas.microsoft.com/office/drawing/2014/main" val="2023043966"/>
                    </a:ext>
                  </a:extLst>
                </a:gridCol>
              </a:tblGrid>
              <a:tr h="29114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541101433"/>
                  </a:ext>
                </a:extLst>
              </a:tr>
              <a:tr h="43708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0.0849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-0.5607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0.7304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69444413"/>
                  </a:ext>
                </a:extLst>
              </a:tr>
              <a:tr h="43708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0.2887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-0.4147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0.9921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751304522"/>
                  </a:ext>
                </a:extLst>
              </a:tr>
              <a:tr h="43708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0.1315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-0.4425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0.7055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870447444"/>
                  </a:ext>
                </a:extLst>
              </a:tr>
              <a:tr h="29481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0.2039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-0.5175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0.9252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71306104"/>
                  </a:ext>
                </a:extLst>
              </a:tr>
              <a:tr h="29481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0.0467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-0.5491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0.6425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621195218"/>
                  </a:ext>
                </a:extLst>
              </a:tr>
              <a:tr h="29481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Furniture-Tables-West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-0.1572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-0.8152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0.5009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7985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58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EDB84682-7CAC-2F7C-576F-E458D108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7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D5A6E8B-07B1-98F3-5DB4-190F3D1C8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62532"/>
              </p:ext>
            </p:extLst>
          </p:nvPr>
        </p:nvGraphicFramePr>
        <p:xfrm>
          <a:off x="7332291" y="1833310"/>
          <a:ext cx="4606182" cy="3191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026">
                  <a:extLst>
                    <a:ext uri="{9D8B030D-6E8A-4147-A177-3AD203B41FA5}">
                      <a16:colId xmlns:a16="http://schemas.microsoft.com/office/drawing/2014/main" val="2548254516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3269158418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2292700050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2549614665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3689181522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669241693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120759000"/>
                    </a:ext>
                  </a:extLst>
                </a:gridCol>
              </a:tblGrid>
              <a:tr h="21248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upper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176831703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0.4709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0.1449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-0.0391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0.981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844919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0.348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0.8511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-0.1501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726291203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0.4307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0.1409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-0.0347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0.896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093713891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-0.1229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-0.6587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0.4128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56163713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-0.0403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-0.5458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0.4653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709510754"/>
                  </a:ext>
                </a:extLst>
              </a:tr>
              <a:tr h="33998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Supplies-Appliances-West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0.0827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-0.4107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0.5761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42578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5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1190A4C8-404E-03D6-5067-1BC41424F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F472107A-BBF3-1E1C-A1DA-8304BFD13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16963"/>
              </p:ext>
            </p:extLst>
          </p:nvPr>
        </p:nvGraphicFramePr>
        <p:xfrm>
          <a:off x="7426295" y="2085173"/>
          <a:ext cx="4529273" cy="2768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039">
                  <a:extLst>
                    <a:ext uri="{9D8B030D-6E8A-4147-A177-3AD203B41FA5}">
                      <a16:colId xmlns:a16="http://schemas.microsoft.com/office/drawing/2014/main" val="688707368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4091912383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3973548249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2974386132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3819447425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3108263044"/>
                    </a:ext>
                  </a:extLst>
                </a:gridCol>
                <a:gridCol w="647039">
                  <a:extLst>
                    <a:ext uri="{9D8B030D-6E8A-4147-A177-3AD203B41FA5}">
                      <a16:colId xmlns:a16="http://schemas.microsoft.com/office/drawing/2014/main" val="4282544385"/>
                    </a:ext>
                  </a:extLst>
                </a:gridCol>
              </a:tblGrid>
              <a:tr h="30677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924231956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-0.0259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-0.4072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0.3553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95113609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-0.071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-0.5002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0.3583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14857842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-0.4699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0.2419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701043052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-0.4719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0.3818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63783175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-0.0881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-0.4411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0.2649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639380961"/>
                  </a:ext>
                </a:extLst>
              </a:tr>
              <a:tr h="4103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Supplies-Art-West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-0.4475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0.3614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27884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83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96440924-0888-6856-92E7-5798268D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50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17F7261-E426-E7CF-C829-D5763181B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35638"/>
              </p:ext>
            </p:extLst>
          </p:nvPr>
        </p:nvGraphicFramePr>
        <p:xfrm>
          <a:off x="7298108" y="2136449"/>
          <a:ext cx="4751460" cy="26064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780">
                  <a:extLst>
                    <a:ext uri="{9D8B030D-6E8A-4147-A177-3AD203B41FA5}">
                      <a16:colId xmlns:a16="http://schemas.microsoft.com/office/drawing/2014/main" val="204393936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4143671164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1845323519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75241996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1228034076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745336683"/>
                    </a:ext>
                  </a:extLst>
                </a:gridCol>
                <a:gridCol w="678780">
                  <a:extLst>
                    <a:ext uri="{9D8B030D-6E8A-4147-A177-3AD203B41FA5}">
                      <a16:colId xmlns:a16="http://schemas.microsoft.com/office/drawing/2014/main" val="630253266"/>
                    </a:ext>
                  </a:extLst>
                </a:gridCol>
              </a:tblGrid>
              <a:tr h="178523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09878426"/>
                  </a:ext>
                </a:extLst>
              </a:tr>
              <a:tr h="42192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0.0156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-0.262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0.2932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13794697"/>
                  </a:ext>
                </a:extLst>
              </a:tr>
              <a:tr h="42192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0.1289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-0.203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0.4609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885686631"/>
                  </a:ext>
                </a:extLst>
              </a:tr>
              <a:tr h="42192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0.2424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0.1499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-0.0209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0.5058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561521949"/>
                  </a:ext>
                </a:extLst>
              </a:tr>
              <a:tr h="42192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0.1133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-0.2186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0.4453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456702288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0.2268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0.2932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0.4902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94620321"/>
                  </a:ext>
                </a:extLst>
              </a:tr>
              <a:tr h="42192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Supplies-Binders-West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0.1135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-0.2066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0.4336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45728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3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915979F5-E5EE-EAC1-CF57-09627E69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99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EA2FEE2-B9F8-244E-DB68-754EEB1D2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8985"/>
              </p:ext>
            </p:extLst>
          </p:nvPr>
        </p:nvGraphicFramePr>
        <p:xfrm>
          <a:off x="7289562" y="1965534"/>
          <a:ext cx="4614729" cy="315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247">
                  <a:extLst>
                    <a:ext uri="{9D8B030D-6E8A-4147-A177-3AD203B41FA5}">
                      <a16:colId xmlns:a16="http://schemas.microsoft.com/office/drawing/2014/main" val="4155491955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3801998563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797894244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2352797703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2830203581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378871343"/>
                    </a:ext>
                  </a:extLst>
                </a:gridCol>
                <a:gridCol w="659247">
                  <a:extLst>
                    <a:ext uri="{9D8B030D-6E8A-4147-A177-3AD203B41FA5}">
                      <a16:colId xmlns:a16="http://schemas.microsoft.com/office/drawing/2014/main" val="2382774983"/>
                    </a:ext>
                  </a:extLst>
                </a:gridCol>
              </a:tblGrid>
              <a:tr h="180788"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meandiff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p-adj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reject</a:t>
                      </a:r>
                      <a:endParaRPr lang="pl-PL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3695974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-0.1136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-0.8576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0.6303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030488909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-0.0636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-0.8775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0.7504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433511981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-0.1867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-0.9307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0.5573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027801055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0.0501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-0.7358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997374729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-0.073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-0.7862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0.6401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97857863"/>
                  </a:ext>
                </a:extLst>
              </a:tr>
              <a:tr h="42564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Supplies-Envelopes-West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-0.1231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0.6628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604386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04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8854D772-6083-3348-6749-3DE3583F9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EF77962-A938-10BC-A552-BF01594C6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07163"/>
              </p:ext>
            </p:extLst>
          </p:nvPr>
        </p:nvGraphicFramePr>
        <p:xfrm>
          <a:off x="7323745" y="1888621"/>
          <a:ext cx="4606182" cy="32425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026">
                  <a:extLst>
                    <a:ext uri="{9D8B030D-6E8A-4147-A177-3AD203B41FA5}">
                      <a16:colId xmlns:a16="http://schemas.microsoft.com/office/drawing/2014/main" val="2775979594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3650776495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3225879075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1738797860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2810708825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140349122"/>
                    </a:ext>
                  </a:extLst>
                </a:gridCol>
                <a:gridCol w="658026">
                  <a:extLst>
                    <a:ext uri="{9D8B030D-6E8A-4147-A177-3AD203B41FA5}">
                      <a16:colId xmlns:a16="http://schemas.microsoft.com/office/drawing/2014/main" val="2564375311"/>
                    </a:ext>
                  </a:extLst>
                </a:gridCol>
              </a:tblGrid>
              <a:tr h="2636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68284207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-0.8312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0.7456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965215186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-0.9783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0.9383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226400957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-0.1123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-0.8221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0.5974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07166122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0.0228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-0.9645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1.0102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13962403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-0.0695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0.6789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18286808"/>
                  </a:ext>
                </a:extLst>
              </a:tr>
              <a:tr h="421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Supplies-Fasteners-West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-0.0924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-1.0181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0.8333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9415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35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5B06B72D-8ACE-286B-741E-E16FC554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3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C170B9-79B4-57AD-766C-97AF446A2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16008"/>
              </p:ext>
            </p:extLst>
          </p:nvPr>
        </p:nvGraphicFramePr>
        <p:xfrm>
          <a:off x="7246834" y="2050991"/>
          <a:ext cx="4811282" cy="29055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7326">
                  <a:extLst>
                    <a:ext uri="{9D8B030D-6E8A-4147-A177-3AD203B41FA5}">
                      <a16:colId xmlns:a16="http://schemas.microsoft.com/office/drawing/2014/main" val="96383376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1660112535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4198156225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1359125866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3437372705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146604909"/>
                    </a:ext>
                  </a:extLst>
                </a:gridCol>
                <a:gridCol w="687326">
                  <a:extLst>
                    <a:ext uri="{9D8B030D-6E8A-4147-A177-3AD203B41FA5}">
                      <a16:colId xmlns:a16="http://schemas.microsoft.com/office/drawing/2014/main" val="1007346780"/>
                    </a:ext>
                  </a:extLst>
                </a:gridCol>
              </a:tblGrid>
              <a:tr h="24886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lower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101832900"/>
                  </a:ext>
                </a:extLst>
              </a:tr>
              <a:tr h="50476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-0.0451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-0.6439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0.5538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756233100"/>
                  </a:ext>
                </a:extLst>
              </a:tr>
              <a:tr h="50476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-0.1227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-0.8218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0.5765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45965976"/>
                  </a:ext>
                </a:extLst>
              </a:tr>
              <a:tr h="50476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-0.4153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0.7954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210381401"/>
                  </a:ext>
                </a:extLst>
              </a:tr>
              <a:tr h="380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-0.0776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-0.7141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0.5589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294538443"/>
                  </a:ext>
                </a:extLst>
              </a:tr>
              <a:tr h="380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0.2351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-0.2967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0.7669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336532013"/>
                  </a:ext>
                </a:extLst>
              </a:tr>
              <a:tr h="38080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Supplies-Labels-West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0.3127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0.9999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0.9554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525651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6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1830ED1-C3B8-0D2E-1A62-1E28DD2E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4" y="113900"/>
            <a:ext cx="6985533" cy="236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08C4661-3477-E71D-1F09-F57C5050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8" y="3428640"/>
            <a:ext cx="4951910" cy="16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E2E1911-B8DF-7798-3CA5-20B3CFFA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36" y="5181512"/>
            <a:ext cx="4944482" cy="16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5F77EF4-22BB-BC91-4449-BDDA2E7D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48" y="113900"/>
            <a:ext cx="4888096" cy="165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79F441C-4832-4ABC-60C9-FA54F530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82" y="1771270"/>
            <a:ext cx="4889162" cy="16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mbol zastępczy tekstu 9">
            <a:extLst>
              <a:ext uri="{FF2B5EF4-FFF2-40B4-BE49-F238E27FC236}">
                <a16:creationId xmlns:a16="http://schemas.microsoft.com/office/drawing/2014/main" id="{3C7BC089-E057-BA60-5376-4C9CC8B06DED}"/>
              </a:ext>
            </a:extLst>
          </p:cNvPr>
          <p:cNvSpPr txBox="1">
            <a:spLocks/>
          </p:cNvSpPr>
          <p:nvPr/>
        </p:nvSpPr>
        <p:spPr>
          <a:xfrm>
            <a:off x="230074" y="2604728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5542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3F8313BD-B018-4981-47AA-1A251C49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9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D86144-DF42-A7B8-9304-A1D7AA02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50472"/>
              </p:ext>
            </p:extLst>
          </p:nvPr>
        </p:nvGraphicFramePr>
        <p:xfrm>
          <a:off x="7281017" y="2042445"/>
          <a:ext cx="4700185" cy="2965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455">
                  <a:extLst>
                    <a:ext uri="{9D8B030D-6E8A-4147-A177-3AD203B41FA5}">
                      <a16:colId xmlns:a16="http://schemas.microsoft.com/office/drawing/2014/main" val="3901285374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576277613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557916926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383813285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1107607245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3615418"/>
                    </a:ext>
                  </a:extLst>
                </a:gridCol>
                <a:gridCol w="671455">
                  <a:extLst>
                    <a:ext uri="{9D8B030D-6E8A-4147-A177-3AD203B41FA5}">
                      <a16:colId xmlns:a16="http://schemas.microsoft.com/office/drawing/2014/main" val="1047377104"/>
                    </a:ext>
                  </a:extLst>
                </a:gridCol>
              </a:tblGrid>
              <a:tr h="25490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2277195"/>
                  </a:ext>
                </a:extLst>
              </a:tr>
              <a:tr h="51497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-0.0212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-0.3106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0.2683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797492153"/>
                  </a:ext>
                </a:extLst>
              </a:tr>
              <a:tr h="51497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0.0367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-0.3118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0.3852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290118565"/>
                  </a:ext>
                </a:extLst>
              </a:tr>
              <a:tr h="51497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0.0543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-0.2316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0.3402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404343873"/>
                  </a:ext>
                </a:extLst>
              </a:tr>
              <a:tr h="38851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0.0579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-0.2767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0.3924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04616723"/>
                  </a:ext>
                </a:extLst>
              </a:tr>
              <a:tr h="38851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0.0755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-0.1932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0.3442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414091406"/>
                  </a:ext>
                </a:extLst>
              </a:tr>
              <a:tr h="388516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Supplies-Paper-West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0.0176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-0.3139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0.3491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310479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22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89123083-AFF6-35A5-93C8-B15A2F8A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58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D25C91B-0679-7329-47A9-1A920DB4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88721"/>
              </p:ext>
            </p:extLst>
          </p:nvPr>
        </p:nvGraphicFramePr>
        <p:xfrm>
          <a:off x="7255380" y="1954850"/>
          <a:ext cx="4717279" cy="294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97">
                  <a:extLst>
                    <a:ext uri="{9D8B030D-6E8A-4147-A177-3AD203B41FA5}">
                      <a16:colId xmlns:a16="http://schemas.microsoft.com/office/drawing/2014/main" val="1023170435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788313972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371748889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2428467516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493079458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061208808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4015074966"/>
                    </a:ext>
                  </a:extLst>
                </a:gridCol>
              </a:tblGrid>
              <a:tr h="20698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lower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82463956"/>
                  </a:ext>
                </a:extLst>
              </a:tr>
              <a:tr h="47638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0.034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-0.338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0.4061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184716348"/>
                  </a:ext>
                </a:extLst>
              </a:tr>
              <a:tr h="47638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0.1076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0.5513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941244767"/>
                  </a:ext>
                </a:extLst>
              </a:tr>
              <a:tr h="47638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0.0975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-0.2489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0.444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47772296"/>
                  </a:ext>
                </a:extLst>
              </a:tr>
              <a:tr h="47638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0.0736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-0.369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0.5162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39403083"/>
                  </a:ext>
                </a:extLst>
              </a:tr>
              <a:tr h="35939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0.0635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-0.2816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0.4086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94964231"/>
                  </a:ext>
                </a:extLst>
              </a:tr>
              <a:tr h="47638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Supplies-Storage-West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-0.0101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-0.4314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0.4112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44684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747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23DE13D0-6ED5-B7A4-16F4-01131DAA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6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79C55F6-039D-1E1B-84D3-BAF9250E5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62089"/>
              </p:ext>
            </p:extLst>
          </p:nvPr>
        </p:nvGraphicFramePr>
        <p:xfrm>
          <a:off x="7272471" y="1899302"/>
          <a:ext cx="4717279" cy="3059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97">
                  <a:extLst>
                    <a:ext uri="{9D8B030D-6E8A-4147-A177-3AD203B41FA5}">
                      <a16:colId xmlns:a16="http://schemas.microsoft.com/office/drawing/2014/main" val="3591982448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3514055939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339747491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3779022246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752475105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803980455"/>
                    </a:ext>
                  </a:extLst>
                </a:gridCol>
                <a:gridCol w="673897">
                  <a:extLst>
                    <a:ext uri="{9D8B030D-6E8A-4147-A177-3AD203B41FA5}">
                      <a16:colId xmlns:a16="http://schemas.microsoft.com/office/drawing/2014/main" val="1097694764"/>
                    </a:ext>
                  </a:extLst>
                </a:gridCol>
              </a:tblGrid>
              <a:tr h="20802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upper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786771783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0.5907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0.7429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-0.2129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sty.44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823226302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0.3362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-0.6274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sty.97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707901155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0.2599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-0.5437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1.0636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09513275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-0.2545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-1.1753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0.6662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691232793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-0.3308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-1.0826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0.4209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72281730"/>
                  </a:ext>
                </a:extLst>
              </a:tr>
              <a:tr h="47522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Office Supplies-Supplies-West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-0.0763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-0.997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0.8445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415214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34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>
            <a:extLst>
              <a:ext uri="{FF2B5EF4-FFF2-40B4-BE49-F238E27FC236}">
                <a16:creationId xmlns:a16="http://schemas.microsoft.com/office/drawing/2014/main" id="{1B9C3CA2-388B-357F-A199-DC22DB5D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58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CC23E32-182A-037B-7AFF-B4D5E2054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54284"/>
              </p:ext>
            </p:extLst>
          </p:nvPr>
        </p:nvGraphicFramePr>
        <p:xfrm>
          <a:off x="7158037" y="2119356"/>
          <a:ext cx="4900077" cy="28030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0011">
                  <a:extLst>
                    <a:ext uri="{9D8B030D-6E8A-4147-A177-3AD203B41FA5}">
                      <a16:colId xmlns:a16="http://schemas.microsoft.com/office/drawing/2014/main" val="1607932779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1970114941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3129889980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390282184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3211304752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3294736946"/>
                    </a:ext>
                  </a:extLst>
                </a:gridCol>
                <a:gridCol w="700011">
                  <a:extLst>
                    <a:ext uri="{9D8B030D-6E8A-4147-A177-3AD203B41FA5}">
                      <a16:colId xmlns:a16="http://schemas.microsoft.com/office/drawing/2014/main" val="2113351853"/>
                    </a:ext>
                  </a:extLst>
                </a:gridCol>
              </a:tblGrid>
              <a:tr h="241292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upper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946956581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-0.0018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-0.3895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0.3859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45264747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-0.1093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-0.5615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0.3429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66458159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0.1233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1.0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-0.2459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0.4926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911663018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-0.1075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-0.5411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0.3261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57119707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0.1252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-0.2211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0.4715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918715096"/>
                  </a:ext>
                </a:extLst>
              </a:tr>
              <a:tr h="4269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Technology-Accessories-West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0.2327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0.9974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-0.1846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0.6499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47784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80215FC3-44E9-0584-616D-28C831CA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41CFCD6-1106-FB71-E996-CC156E8B8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2468"/>
              </p:ext>
            </p:extLst>
          </p:nvPr>
        </p:nvGraphicFramePr>
        <p:xfrm>
          <a:off x="7212650" y="1929214"/>
          <a:ext cx="4734373" cy="29995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39">
                  <a:extLst>
                    <a:ext uri="{9D8B030D-6E8A-4147-A177-3AD203B41FA5}">
                      <a16:colId xmlns:a16="http://schemas.microsoft.com/office/drawing/2014/main" val="3022710892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292071552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3612517780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1633100461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7471834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778151838"/>
                    </a:ext>
                  </a:extLst>
                </a:gridCol>
                <a:gridCol w="676339">
                  <a:extLst>
                    <a:ext uri="{9D8B030D-6E8A-4147-A177-3AD203B41FA5}">
                      <a16:colId xmlns:a16="http://schemas.microsoft.com/office/drawing/2014/main" val="2647592827"/>
                    </a:ext>
                  </a:extLst>
                </a:gridCol>
              </a:tblGrid>
              <a:tr h="36125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group2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lower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170688229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0.4205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-1.2265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2.0675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21332871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-1.5954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2.0874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638795074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0.1836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-1.2854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183395598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-0.1746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-1.8216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806428614"/>
                  </a:ext>
                </a:extLst>
              </a:tr>
              <a:tr h="361251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-0.237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-1.4534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0.9794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047338695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Technology-Copiers-West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-0.0624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-1.5314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1247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5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7FFFA295-1254-BFBA-49EA-2045AAA4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9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592B265-3750-15ED-0684-D1FA34E58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81724"/>
              </p:ext>
            </p:extLst>
          </p:nvPr>
        </p:nvGraphicFramePr>
        <p:xfrm>
          <a:off x="7323746" y="2008262"/>
          <a:ext cx="4691638" cy="2888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0234">
                  <a:extLst>
                    <a:ext uri="{9D8B030D-6E8A-4147-A177-3AD203B41FA5}">
                      <a16:colId xmlns:a16="http://schemas.microsoft.com/office/drawing/2014/main" val="1101477168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2918360978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400674216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11176894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2334966708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584494421"/>
                    </a:ext>
                  </a:extLst>
                </a:gridCol>
                <a:gridCol w="670234">
                  <a:extLst>
                    <a:ext uri="{9D8B030D-6E8A-4147-A177-3AD203B41FA5}">
                      <a16:colId xmlns:a16="http://schemas.microsoft.com/office/drawing/2014/main" val="318220945"/>
                    </a:ext>
                  </a:extLst>
                </a:gridCol>
              </a:tblGrid>
              <a:tr h="294355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meandiff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p-adj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lower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75624824"/>
                  </a:ext>
                </a:extLst>
              </a:tr>
              <a:tr h="4709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-0.2387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-1.4273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0.9499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4174934786"/>
                  </a:ext>
                </a:extLst>
              </a:tr>
              <a:tr h="4709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0.0612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-1.3044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sty.68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228315791"/>
                  </a:ext>
                </a:extLst>
              </a:tr>
              <a:tr h="47096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0.0459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-1.0672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1.159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417780126"/>
                  </a:ext>
                </a:extLst>
              </a:tr>
              <a:tr h="441660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0.2999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-0.958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sty.78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288322261"/>
                  </a:ext>
                </a:extLst>
              </a:tr>
              <a:tr h="297899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0.2846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-0.6934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sty.25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814555520"/>
                  </a:ext>
                </a:extLst>
              </a:tr>
              <a:tr h="441660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Technology-Machines-West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-0.0153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-1.2021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1.1715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77278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59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A7D8A226-3140-3BB3-73FF-CCABC6EA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0E022E0-5B37-48B1-D28D-0CDC818E3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1823"/>
              </p:ext>
            </p:extLst>
          </p:nvPr>
        </p:nvGraphicFramePr>
        <p:xfrm>
          <a:off x="7272471" y="1974079"/>
          <a:ext cx="4648910" cy="287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130">
                  <a:extLst>
                    <a:ext uri="{9D8B030D-6E8A-4147-A177-3AD203B41FA5}">
                      <a16:colId xmlns:a16="http://schemas.microsoft.com/office/drawing/2014/main" val="4084199956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2327472045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3655270672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3749297045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2058875752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775830779"/>
                    </a:ext>
                  </a:extLst>
                </a:gridCol>
                <a:gridCol w="664130">
                  <a:extLst>
                    <a:ext uri="{9D8B030D-6E8A-4147-A177-3AD203B41FA5}">
                      <a16:colId xmlns:a16="http://schemas.microsoft.com/office/drawing/2014/main" val="3846090660"/>
                    </a:ext>
                  </a:extLst>
                </a:gridCol>
              </a:tblGrid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group2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meandiff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>
                          <a:effectLst/>
                        </a:rPr>
                        <a:t>p-</a:t>
                      </a:r>
                      <a:r>
                        <a:rPr lang="pl-PL" sz="800" b="1" u="none" strike="noStrike" dirty="0" err="1">
                          <a:effectLst/>
                        </a:rPr>
                        <a:t>adj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>
                          <a:effectLst/>
                        </a:rPr>
                        <a:t>lower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upper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b="1" u="none" strike="noStrike" dirty="0" err="1">
                          <a:effectLst/>
                        </a:rPr>
                        <a:t>reject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397337134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0.0554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-0.3197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0.4304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521618525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0.0204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-0.4222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0.463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385620456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Technology-Phones-Central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-0.0645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-0.4418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0.3128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1369521997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-0.4365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0.3665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176178742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Technology-Phones-East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-0.1199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-0.448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>
                          <a:effectLst/>
                        </a:rPr>
                        <a:t>0.2083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False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3961567636"/>
                  </a:ext>
                </a:extLst>
              </a:tr>
              <a:tr h="410198"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Technology-Phones-South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Technology-Phones-West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-0.0849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1.0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-0.4885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>
                          <a:effectLst/>
                        </a:rPr>
                        <a:t>0.3187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l-PL" sz="800" u="none" strike="noStrike" dirty="0" err="1">
                          <a:effectLst/>
                        </a:rPr>
                        <a:t>False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802" marR="8802" marT="8802" marB="0" anchor="ctr"/>
                </a:tc>
                <a:extLst>
                  <a:ext uri="{0D108BD9-81ED-4DB2-BD59-A6C34878D82A}">
                    <a16:rowId xmlns:a16="http://schemas.microsoft.com/office/drawing/2014/main" val="250505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24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4C1F289-EBF3-3E3F-0F81-440BEE62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804" y="90488"/>
            <a:ext cx="7994391" cy="1190625"/>
          </a:xfrm>
        </p:spPr>
        <p:txBody>
          <a:bodyPr>
            <a:noAutofit/>
          </a:bodyPr>
          <a:lstStyle/>
          <a:p>
            <a:r>
              <a:rPr lang="pl-PL" sz="2800" dirty="0"/>
              <a:t>The challenge in </a:t>
            </a:r>
            <a:r>
              <a:rPr lang="pl-PL" sz="2800" dirty="0" err="1"/>
              <a:t>capturing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prices</a:t>
            </a:r>
            <a:br>
              <a:rPr lang="pl-PL" sz="2800" dirty="0"/>
            </a:br>
            <a:r>
              <a:rPr lang="pl-PL" sz="2800" dirty="0"/>
              <a:t>for a </a:t>
            </a:r>
            <a:r>
              <a:rPr lang="pl-PL" sz="2800" dirty="0" err="1"/>
              <a:t>product</a:t>
            </a:r>
            <a:r>
              <a:rPr lang="pl-PL" sz="2800" dirty="0"/>
              <a:t> portfolio </a:t>
            </a:r>
            <a:r>
              <a:rPr lang="pl-PL" sz="2800" dirty="0" err="1"/>
              <a:t>consisting</a:t>
            </a:r>
            <a:r>
              <a:rPr lang="pl-PL" sz="2800" dirty="0"/>
              <a:t> of </a:t>
            </a:r>
            <a:r>
              <a:rPr lang="pl-PL" sz="2800" dirty="0" err="1"/>
              <a:t>multiple</a:t>
            </a:r>
            <a:r>
              <a:rPr lang="pl-PL" sz="2800" dirty="0"/>
              <a:t> products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AA0B6F4-20F6-B1DE-484F-1C1A4C192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51156" y="1452563"/>
            <a:ext cx="2969924" cy="823912"/>
          </a:xfrm>
        </p:spPr>
        <p:txBody>
          <a:bodyPr/>
          <a:lstStyle/>
          <a:p>
            <a:r>
              <a:rPr lang="pl-PL" b="0" dirty="0"/>
              <a:t>tekst</a:t>
            </a:r>
          </a:p>
        </p:txBody>
      </p:sp>
      <p:sp>
        <p:nvSpPr>
          <p:cNvPr id="11" name="Symbol zastępczy tekstu 9">
            <a:extLst>
              <a:ext uri="{FF2B5EF4-FFF2-40B4-BE49-F238E27FC236}">
                <a16:creationId xmlns:a16="http://schemas.microsoft.com/office/drawing/2014/main" id="{BAED36EB-C139-F5CF-85AB-86F943887DCD}"/>
              </a:ext>
            </a:extLst>
          </p:cNvPr>
          <p:cNvSpPr txBox="1">
            <a:spLocks/>
          </p:cNvSpPr>
          <p:nvPr/>
        </p:nvSpPr>
        <p:spPr>
          <a:xfrm>
            <a:off x="9163930" y="3783167"/>
            <a:ext cx="295714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C28C9BD-97FA-8F8F-B5FE-980D8E745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0" y="3783167"/>
            <a:ext cx="8880666" cy="2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31CE39A-F832-0907-E269-74D1BC20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0" y="1366075"/>
            <a:ext cx="8810288" cy="241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2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4C1F289-EBF3-3E3F-0F81-440BEE62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804" y="90488"/>
            <a:ext cx="7994391" cy="1190625"/>
          </a:xfrm>
        </p:spPr>
        <p:txBody>
          <a:bodyPr>
            <a:noAutofit/>
          </a:bodyPr>
          <a:lstStyle/>
          <a:p>
            <a:r>
              <a:rPr lang="pl-PL" sz="2800" dirty="0"/>
              <a:t>The challenge in </a:t>
            </a:r>
            <a:r>
              <a:rPr lang="pl-PL" sz="2800" dirty="0" err="1"/>
              <a:t>capturing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prices</a:t>
            </a:r>
            <a:br>
              <a:rPr lang="pl-PL" sz="2800" dirty="0"/>
            </a:br>
            <a:r>
              <a:rPr lang="pl-PL" sz="2800" dirty="0"/>
              <a:t>for a </a:t>
            </a:r>
            <a:r>
              <a:rPr lang="pl-PL" sz="2800" dirty="0" err="1"/>
              <a:t>product</a:t>
            </a:r>
            <a:r>
              <a:rPr lang="pl-PL" sz="2800" dirty="0"/>
              <a:t> portfolio </a:t>
            </a:r>
            <a:r>
              <a:rPr lang="pl-PL" sz="2800" dirty="0" err="1"/>
              <a:t>consisting</a:t>
            </a:r>
            <a:r>
              <a:rPr lang="pl-PL" sz="2800" dirty="0"/>
              <a:t> of </a:t>
            </a:r>
            <a:r>
              <a:rPr lang="pl-PL" sz="2800" dirty="0" err="1"/>
              <a:t>multiple</a:t>
            </a:r>
            <a:r>
              <a:rPr lang="pl-PL" sz="2800" dirty="0"/>
              <a:t> products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AA0B6F4-20F6-B1DE-484F-1C1A4C192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51156" y="1452563"/>
            <a:ext cx="2969924" cy="823912"/>
          </a:xfrm>
        </p:spPr>
        <p:txBody>
          <a:bodyPr/>
          <a:lstStyle/>
          <a:p>
            <a:r>
              <a:rPr lang="pl-PL" b="0" dirty="0"/>
              <a:t>tekst</a:t>
            </a:r>
          </a:p>
        </p:txBody>
      </p:sp>
      <p:sp>
        <p:nvSpPr>
          <p:cNvPr id="11" name="Symbol zastępczy tekstu 9">
            <a:extLst>
              <a:ext uri="{FF2B5EF4-FFF2-40B4-BE49-F238E27FC236}">
                <a16:creationId xmlns:a16="http://schemas.microsoft.com/office/drawing/2014/main" id="{BAED36EB-C139-F5CF-85AB-86F943887DCD}"/>
              </a:ext>
            </a:extLst>
          </p:cNvPr>
          <p:cNvSpPr txBox="1">
            <a:spLocks/>
          </p:cNvSpPr>
          <p:nvPr/>
        </p:nvSpPr>
        <p:spPr>
          <a:xfrm>
            <a:off x="9163930" y="3783167"/>
            <a:ext cx="295714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54ED591-7250-564F-B7BA-B399168F6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6" y="1509985"/>
            <a:ext cx="7826478" cy="214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D7B639-261A-5A41-8EF2-47BD29DFF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8" y="3783167"/>
            <a:ext cx="8735252" cy="282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60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7573021D-5C1E-17E5-8760-D2B278BA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" y="5219675"/>
            <a:ext cx="6353826" cy="17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A6CB81C-1D81-8BBC-E256-0E08010B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" y="3498980"/>
            <a:ext cx="6353824" cy="17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18BCFB9-D70D-E705-2EAC-B2CA7ABF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" y="1751611"/>
            <a:ext cx="6368582" cy="17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637E59C-EC2E-EF14-6401-8F8CDDB5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" y="25479"/>
            <a:ext cx="6291738" cy="172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D7B639-261A-5A41-8EF2-47BD29DFF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22" y="0"/>
            <a:ext cx="5501030" cy="177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F7346F-F7B7-4193-8061-7AEBF73E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22" y="1743164"/>
            <a:ext cx="5501030" cy="177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5378EC-7E0F-8EB8-F11C-DE606DAA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06" y="3459548"/>
            <a:ext cx="5501030" cy="177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CFC5910-AD3D-9FF1-43FC-01BA3672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90" y="5236638"/>
            <a:ext cx="5510146" cy="178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ymbol zastępczy tekstu 9">
            <a:extLst>
              <a:ext uri="{FF2B5EF4-FFF2-40B4-BE49-F238E27FC236}">
                <a16:creationId xmlns:a16="http://schemas.microsoft.com/office/drawing/2014/main" id="{7BD26A90-7C4F-469D-3E7F-8E1BEB7BC60D}"/>
              </a:ext>
            </a:extLst>
          </p:cNvPr>
          <p:cNvSpPr txBox="1">
            <a:spLocks/>
          </p:cNvSpPr>
          <p:nvPr/>
        </p:nvSpPr>
        <p:spPr>
          <a:xfrm>
            <a:off x="10932761" y="414277"/>
            <a:ext cx="102523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8" name="Symbol zastępczy tekstu 9">
            <a:extLst>
              <a:ext uri="{FF2B5EF4-FFF2-40B4-BE49-F238E27FC236}">
                <a16:creationId xmlns:a16="http://schemas.microsoft.com/office/drawing/2014/main" id="{51F38EAE-9118-0D75-9A55-3F5B7ED8D65A}"/>
              </a:ext>
            </a:extLst>
          </p:cNvPr>
          <p:cNvSpPr txBox="1">
            <a:spLocks/>
          </p:cNvSpPr>
          <p:nvPr/>
        </p:nvSpPr>
        <p:spPr>
          <a:xfrm>
            <a:off x="10932760" y="1877929"/>
            <a:ext cx="102523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9" name="Symbol zastępczy tekstu 9">
            <a:extLst>
              <a:ext uri="{FF2B5EF4-FFF2-40B4-BE49-F238E27FC236}">
                <a16:creationId xmlns:a16="http://schemas.microsoft.com/office/drawing/2014/main" id="{8E8997AA-8CBC-F671-457E-2EC08841FA87}"/>
              </a:ext>
            </a:extLst>
          </p:cNvPr>
          <p:cNvSpPr txBox="1">
            <a:spLocks/>
          </p:cNvSpPr>
          <p:nvPr/>
        </p:nvSpPr>
        <p:spPr>
          <a:xfrm>
            <a:off x="10932759" y="3744204"/>
            <a:ext cx="102523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3B5DF1A9-78CB-49D4-5A6E-763316AB17DD}"/>
              </a:ext>
            </a:extLst>
          </p:cNvPr>
          <p:cNvSpPr txBox="1">
            <a:spLocks/>
          </p:cNvSpPr>
          <p:nvPr/>
        </p:nvSpPr>
        <p:spPr>
          <a:xfrm>
            <a:off x="10894751" y="5383245"/>
            <a:ext cx="102523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51220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1830ED1-C3B8-0D2E-1A62-1E28DD2E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26204"/>
            <a:ext cx="7175758" cy="187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08C4661-3477-E71D-1F09-F57C5050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60" y="3445182"/>
            <a:ext cx="5730228" cy="15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E2E1911-B8DF-7798-3CA5-20B3CFFA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60" y="5078172"/>
            <a:ext cx="5780152" cy="15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5F77EF4-22BB-BC91-4449-BDDA2E7D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8960" y="229202"/>
            <a:ext cx="5730228" cy="15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79F441C-4832-4ABC-60C9-FA54F530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5179" y="1851732"/>
            <a:ext cx="5657790" cy="149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mbol zastępczy tekstu 9">
            <a:extLst>
              <a:ext uri="{FF2B5EF4-FFF2-40B4-BE49-F238E27FC236}">
                <a16:creationId xmlns:a16="http://schemas.microsoft.com/office/drawing/2014/main" id="{3C7BC089-E057-BA60-5376-4C9CC8B06DED}"/>
              </a:ext>
            </a:extLst>
          </p:cNvPr>
          <p:cNvSpPr txBox="1">
            <a:spLocks/>
          </p:cNvSpPr>
          <p:nvPr/>
        </p:nvSpPr>
        <p:spPr>
          <a:xfrm>
            <a:off x="230074" y="2604728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354080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808C4661-3477-E71D-1F09-F57C5050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35" y="3414910"/>
            <a:ext cx="4147004" cy="174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E2E1911-B8DF-7798-3CA5-20B3CFFA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35" y="5162454"/>
            <a:ext cx="4195148" cy="1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5F77EF4-22BB-BC91-4449-BDDA2E7D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82" y="3165"/>
            <a:ext cx="4118310" cy="17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79F441C-4832-4ABC-60C9-FA54F530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447" y="1720384"/>
            <a:ext cx="4094580" cy="17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95C7C4E-F2E9-895E-8DD4-281BB09C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35" y="3418075"/>
            <a:ext cx="4147004" cy="174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E7526E-30BC-AD34-170E-4CB68BE3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82" y="6330"/>
            <a:ext cx="4118310" cy="17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7CF72B8-21DC-65A6-E2B4-4E363A2AA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447" y="1723549"/>
            <a:ext cx="4094580" cy="17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2664A2ED-4F3B-E695-F01C-82BF5890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35" y="5156124"/>
            <a:ext cx="4195148" cy="1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83C0DAC-81FB-CC9E-D31E-7D731646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5335" y="5203391"/>
            <a:ext cx="4195148" cy="16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F31B71AD-E8B0-0BD4-668D-316580A7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35" y="3411745"/>
            <a:ext cx="4147004" cy="174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619241F-5D95-9267-45A9-39679667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582" y="0"/>
            <a:ext cx="4118310" cy="17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0456A3A-7F5F-0978-9F9E-EA535AF6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447" y="1717219"/>
            <a:ext cx="4094580" cy="17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982AB4A-832A-4066-6592-61F4CA0EE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58587" y="3483734"/>
            <a:ext cx="4147004" cy="163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A6CE33AD-EDC7-2EA3-4A4E-181FEF4E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53755" y="50748"/>
            <a:ext cx="4118310" cy="16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81BDFF1-77DB-BB98-F5A0-A7D2E570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5239" y="1773864"/>
            <a:ext cx="4094580" cy="161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ymbol zastępczy tekstu 9">
            <a:extLst>
              <a:ext uri="{FF2B5EF4-FFF2-40B4-BE49-F238E27FC236}">
                <a16:creationId xmlns:a16="http://schemas.microsoft.com/office/drawing/2014/main" id="{D023A5A3-5BAA-1DAD-9B3C-690227C4BF03}"/>
              </a:ext>
            </a:extLst>
          </p:cNvPr>
          <p:cNvSpPr txBox="1">
            <a:spLocks/>
          </p:cNvSpPr>
          <p:nvPr/>
        </p:nvSpPr>
        <p:spPr>
          <a:xfrm>
            <a:off x="8402177" y="209590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24" name="Symbol zastępczy tekstu 9">
            <a:extLst>
              <a:ext uri="{FF2B5EF4-FFF2-40B4-BE49-F238E27FC236}">
                <a16:creationId xmlns:a16="http://schemas.microsoft.com/office/drawing/2014/main" id="{68F70A8B-2A70-520B-A22B-F2EB5B8EB306}"/>
              </a:ext>
            </a:extLst>
          </p:cNvPr>
          <p:cNvSpPr txBox="1">
            <a:spLocks/>
          </p:cNvSpPr>
          <p:nvPr/>
        </p:nvSpPr>
        <p:spPr>
          <a:xfrm>
            <a:off x="8402177" y="1883621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25" name="Symbol zastępczy tekstu 9">
            <a:extLst>
              <a:ext uri="{FF2B5EF4-FFF2-40B4-BE49-F238E27FC236}">
                <a16:creationId xmlns:a16="http://schemas.microsoft.com/office/drawing/2014/main" id="{E72A52E4-7F60-30A4-47E6-1C33B99E0FA4}"/>
              </a:ext>
            </a:extLst>
          </p:cNvPr>
          <p:cNvSpPr txBox="1">
            <a:spLocks/>
          </p:cNvSpPr>
          <p:nvPr/>
        </p:nvSpPr>
        <p:spPr>
          <a:xfrm>
            <a:off x="8402177" y="3622947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  <p:sp>
        <p:nvSpPr>
          <p:cNvPr id="26" name="Symbol zastępczy tekstu 9">
            <a:extLst>
              <a:ext uri="{FF2B5EF4-FFF2-40B4-BE49-F238E27FC236}">
                <a16:creationId xmlns:a16="http://schemas.microsoft.com/office/drawing/2014/main" id="{1915C343-3D40-F853-F529-828FDC6F2644}"/>
              </a:ext>
            </a:extLst>
          </p:cNvPr>
          <p:cNvSpPr txBox="1">
            <a:spLocks/>
          </p:cNvSpPr>
          <p:nvPr/>
        </p:nvSpPr>
        <p:spPr>
          <a:xfrm>
            <a:off x="8402177" y="5362273"/>
            <a:ext cx="296992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dirty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77627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A1E8DDB-5E75-05A7-DB73-08C74C00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63" y="0"/>
            <a:ext cx="404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5E9D963-D0AC-9FE7-DFE2-CECC040F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14" y="3266630"/>
            <a:ext cx="5757986" cy="34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0E86E67C-7354-36BE-7D2B-D08B45C8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38" y="0"/>
            <a:ext cx="6027548" cy="343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4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57B2C38E-1461-FD50-0812-BDE27A45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20" y="0"/>
            <a:ext cx="7767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7764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1192</Words>
  <Application>Microsoft Office PowerPoint</Application>
  <PresentationFormat>Panoramiczny</PresentationFormat>
  <Paragraphs>852</Paragraphs>
  <Slides>26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Motyw pakietu Office</vt:lpstr>
      <vt:lpstr>Overview of the Project &amp; Business goals</vt:lpstr>
      <vt:lpstr>Prezentacja programu PowerPoint</vt:lpstr>
      <vt:lpstr>The challenge in capturing differences between prices for a product portfolio consisting of multiple products</vt:lpstr>
      <vt:lpstr>The challenge in capturing differences between prices for a product portfolio consisting of multiple products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the Project &amp; business goals</dc:title>
  <dc:creator>Konrad Borowiec</dc:creator>
  <cp:lastModifiedBy>Konrad Borowiec</cp:lastModifiedBy>
  <cp:revision>17</cp:revision>
  <dcterms:created xsi:type="dcterms:W3CDTF">2023-04-24T16:03:13Z</dcterms:created>
  <dcterms:modified xsi:type="dcterms:W3CDTF">2023-04-24T22:55:14Z</dcterms:modified>
</cp:coreProperties>
</file>